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2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3C0FC">
              <a:alpha val="2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136794"/>
              <a:satOff val="-2150"/>
              <a:lumOff val="15693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8EA5CB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chemeClr val="accent3">
              <a:alpha val="35000"/>
            </a:scheme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2D713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BF630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 varScale="1">
        <p:scale>
          <a:sx n="75" d="100"/>
          <a:sy n="75" d="100"/>
        </p:scale>
        <p:origin x="-648" y="-96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36195440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A2EDCEA-0CB3-DA48-9F73-F780BAA943B6}" type="slidenum">
              <a:rPr lang="en-US" sz="1200">
                <a:solidFill>
                  <a:srgbClr val="000000"/>
                </a:solidFill>
              </a:rPr>
              <a:pPr eaLnBrk="1" hangingPunct="1"/>
              <a:t>18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 i="1"/>
            </a:lvl1pPr>
          </a:lstStyle>
          <a:p>
            <a:r>
              <a:t>–Johnny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r>
              <a:t>“Type a quote here.” 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-3175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5360" y="3029939"/>
            <a:ext cx="11054080" cy="20907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0720" y="5527040"/>
            <a:ext cx="9103360" cy="2492587"/>
          </a:xfrm>
        </p:spPr>
        <p:txBody>
          <a:bodyPr/>
          <a:lstStyle>
            <a:lvl1pPr marL="0" indent="0" algn="ctr">
              <a:buNone/>
              <a:defRPr/>
            </a:lvl1pPr>
            <a:lvl2pPr marL="650230" indent="0" algn="ctr">
              <a:buNone/>
              <a:defRPr/>
            </a:lvl2pPr>
            <a:lvl3pPr marL="1300460" indent="0" algn="ctr">
              <a:buNone/>
              <a:defRPr/>
            </a:lvl3pPr>
            <a:lvl4pPr marL="1950690" indent="0" algn="ctr">
              <a:buNone/>
              <a:defRPr/>
            </a:lvl4pPr>
            <a:lvl5pPr marL="2600919" indent="0" algn="ctr">
              <a:buNone/>
              <a:defRPr/>
            </a:lvl5pPr>
            <a:lvl6pPr marL="3251149" indent="0" algn="ctr">
              <a:buNone/>
              <a:defRPr/>
            </a:lvl6pPr>
            <a:lvl7pPr marL="3901379" indent="0" algn="ctr">
              <a:buNone/>
              <a:defRPr/>
            </a:lvl7pPr>
            <a:lvl8pPr marL="4551609" indent="0" algn="ctr">
              <a:buNone/>
              <a:defRPr/>
            </a:lvl8pPr>
            <a:lvl9pPr marL="520183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87CB4-A6F5-0740-B5B9-B28E33453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0340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27992-B5C5-A844-93FB-E7FD2ABFB7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1073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6267592"/>
            <a:ext cx="11054080" cy="1937173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4133993"/>
            <a:ext cx="11054080" cy="2133599"/>
          </a:xfrm>
        </p:spPr>
        <p:txBody>
          <a:bodyPr anchor="b"/>
          <a:lstStyle>
            <a:lvl1pPr marL="0" indent="0">
              <a:buNone/>
              <a:defRPr sz="2800"/>
            </a:lvl1pPr>
            <a:lvl2pPr marL="650230" indent="0">
              <a:buNone/>
              <a:defRPr sz="2600"/>
            </a:lvl2pPr>
            <a:lvl3pPr marL="1300460" indent="0">
              <a:buNone/>
              <a:defRPr sz="2300"/>
            </a:lvl3pPr>
            <a:lvl4pPr marL="1950690" indent="0">
              <a:buNone/>
              <a:defRPr sz="2000"/>
            </a:lvl4pPr>
            <a:lvl5pPr marL="2600919" indent="0">
              <a:buNone/>
              <a:defRPr sz="2000"/>
            </a:lvl5pPr>
            <a:lvl6pPr marL="3251149" indent="0">
              <a:buNone/>
              <a:defRPr sz="2000"/>
            </a:lvl6pPr>
            <a:lvl7pPr marL="3901379" indent="0">
              <a:buNone/>
              <a:defRPr sz="2000"/>
            </a:lvl7pPr>
            <a:lvl8pPr marL="4551609" indent="0">
              <a:buNone/>
              <a:defRPr sz="2000"/>
            </a:lvl8pPr>
            <a:lvl9pPr marL="5201839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AEA5E-BC0A-6C49-840F-70571C3621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3664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5360" y="2817707"/>
            <a:ext cx="5418667" cy="5852160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0773" y="2817707"/>
            <a:ext cx="5418667" cy="5852160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587DB-0570-9347-A22A-51B9FD2977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6147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183272"/>
            <a:ext cx="5746045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0230" indent="0">
              <a:buNone/>
              <a:defRPr sz="2800" b="1"/>
            </a:lvl2pPr>
            <a:lvl3pPr marL="1300460" indent="0">
              <a:buNone/>
              <a:defRPr sz="2600" b="1"/>
            </a:lvl3pPr>
            <a:lvl4pPr marL="1950690" indent="0">
              <a:buNone/>
              <a:defRPr sz="2300" b="1"/>
            </a:lvl4pPr>
            <a:lvl5pPr marL="2600919" indent="0">
              <a:buNone/>
              <a:defRPr sz="2300" b="1"/>
            </a:lvl5pPr>
            <a:lvl6pPr marL="3251149" indent="0">
              <a:buNone/>
              <a:defRPr sz="2300" b="1"/>
            </a:lvl6pPr>
            <a:lvl7pPr marL="3901379" indent="0">
              <a:buNone/>
              <a:defRPr sz="2300" b="1"/>
            </a:lvl7pPr>
            <a:lvl8pPr marL="4551609" indent="0">
              <a:buNone/>
              <a:defRPr sz="2300" b="1"/>
            </a:lvl8pPr>
            <a:lvl9pPr marL="5201839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240" y="3093155"/>
            <a:ext cx="5746045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6259" y="2183272"/>
            <a:ext cx="5748302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0230" indent="0">
              <a:buNone/>
              <a:defRPr sz="2800" b="1"/>
            </a:lvl2pPr>
            <a:lvl3pPr marL="1300460" indent="0">
              <a:buNone/>
              <a:defRPr sz="2600" b="1"/>
            </a:lvl3pPr>
            <a:lvl4pPr marL="1950690" indent="0">
              <a:buNone/>
              <a:defRPr sz="2300" b="1"/>
            </a:lvl4pPr>
            <a:lvl5pPr marL="2600919" indent="0">
              <a:buNone/>
              <a:defRPr sz="2300" b="1"/>
            </a:lvl5pPr>
            <a:lvl6pPr marL="3251149" indent="0">
              <a:buNone/>
              <a:defRPr sz="2300" b="1"/>
            </a:lvl6pPr>
            <a:lvl7pPr marL="3901379" indent="0">
              <a:buNone/>
              <a:defRPr sz="2300" b="1"/>
            </a:lvl7pPr>
            <a:lvl8pPr marL="4551609" indent="0">
              <a:buNone/>
              <a:defRPr sz="2300" b="1"/>
            </a:lvl8pPr>
            <a:lvl9pPr marL="5201839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6259" y="3093155"/>
            <a:ext cx="5748302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83C6B-B1EC-F343-8F2A-EEE00D3F74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9153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8624F-FBE7-CB4C-A1D1-155976309F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2701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21922-639B-D94E-850D-61AE0215CE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747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1619250" y="660400"/>
            <a:ext cx="9758016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1" y="388338"/>
            <a:ext cx="4278490" cy="165269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516" y="388339"/>
            <a:ext cx="7270044" cy="8324427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241" y="2041032"/>
            <a:ext cx="4278490" cy="6671734"/>
          </a:xfrm>
        </p:spPr>
        <p:txBody>
          <a:bodyPr/>
          <a:lstStyle>
            <a:lvl1pPr marL="0" indent="0">
              <a:buNone/>
              <a:defRPr sz="2000"/>
            </a:lvl1pPr>
            <a:lvl2pPr marL="650230" indent="0">
              <a:buNone/>
              <a:defRPr sz="1700"/>
            </a:lvl2pPr>
            <a:lvl3pPr marL="1300460" indent="0">
              <a:buNone/>
              <a:defRPr sz="1400"/>
            </a:lvl3pPr>
            <a:lvl4pPr marL="1950690" indent="0">
              <a:buNone/>
              <a:defRPr sz="1300"/>
            </a:lvl4pPr>
            <a:lvl5pPr marL="2600919" indent="0">
              <a:buNone/>
              <a:defRPr sz="1300"/>
            </a:lvl5pPr>
            <a:lvl6pPr marL="3251149" indent="0">
              <a:buNone/>
              <a:defRPr sz="1300"/>
            </a:lvl6pPr>
            <a:lvl7pPr marL="3901379" indent="0">
              <a:buNone/>
              <a:defRPr sz="1300"/>
            </a:lvl7pPr>
            <a:lvl8pPr marL="4551609" indent="0">
              <a:buNone/>
              <a:defRPr sz="1300"/>
            </a:lvl8pPr>
            <a:lvl9pPr marL="5201839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36029-28F8-C74C-BC4F-B27B77B540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2260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032" y="6827520"/>
            <a:ext cx="7802880" cy="806027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032" y="871502"/>
            <a:ext cx="7802880" cy="5852160"/>
          </a:xfrm>
        </p:spPr>
        <p:txBody>
          <a:bodyPr/>
          <a:lstStyle>
            <a:lvl1pPr marL="0" indent="0">
              <a:buNone/>
              <a:defRPr sz="4600"/>
            </a:lvl1pPr>
            <a:lvl2pPr marL="650230" indent="0">
              <a:buNone/>
              <a:defRPr sz="4000"/>
            </a:lvl2pPr>
            <a:lvl3pPr marL="1300460" indent="0">
              <a:buNone/>
              <a:defRPr sz="3400"/>
            </a:lvl3pPr>
            <a:lvl4pPr marL="1950690" indent="0">
              <a:buNone/>
              <a:defRPr sz="2800"/>
            </a:lvl4pPr>
            <a:lvl5pPr marL="2600919" indent="0">
              <a:buNone/>
              <a:defRPr sz="2800"/>
            </a:lvl5pPr>
            <a:lvl6pPr marL="3251149" indent="0">
              <a:buNone/>
              <a:defRPr sz="2800"/>
            </a:lvl6pPr>
            <a:lvl7pPr marL="3901379" indent="0">
              <a:buNone/>
              <a:defRPr sz="2800"/>
            </a:lvl7pPr>
            <a:lvl8pPr marL="4551609" indent="0">
              <a:buNone/>
              <a:defRPr sz="2800"/>
            </a:lvl8pPr>
            <a:lvl9pPr marL="5201839" indent="0">
              <a:buNone/>
              <a:defRPr sz="28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032" y="7633547"/>
            <a:ext cx="7802880" cy="1144693"/>
          </a:xfrm>
        </p:spPr>
        <p:txBody>
          <a:bodyPr/>
          <a:lstStyle>
            <a:lvl1pPr marL="0" indent="0">
              <a:buNone/>
              <a:defRPr sz="2000"/>
            </a:lvl1pPr>
            <a:lvl2pPr marL="650230" indent="0">
              <a:buNone/>
              <a:defRPr sz="1700"/>
            </a:lvl2pPr>
            <a:lvl3pPr marL="1300460" indent="0">
              <a:buNone/>
              <a:defRPr sz="1400"/>
            </a:lvl3pPr>
            <a:lvl4pPr marL="1950690" indent="0">
              <a:buNone/>
              <a:defRPr sz="1300"/>
            </a:lvl4pPr>
            <a:lvl5pPr marL="2600919" indent="0">
              <a:buNone/>
              <a:defRPr sz="1300"/>
            </a:lvl5pPr>
            <a:lvl6pPr marL="3251149" indent="0">
              <a:buNone/>
              <a:defRPr sz="1300"/>
            </a:lvl6pPr>
            <a:lvl7pPr marL="3901379" indent="0">
              <a:buNone/>
              <a:defRPr sz="1300"/>
            </a:lvl7pPr>
            <a:lvl8pPr marL="4551609" indent="0">
              <a:buNone/>
              <a:defRPr sz="1300"/>
            </a:lvl8pPr>
            <a:lvl9pPr marL="5201839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8F855-A994-7F47-89C6-145F3C0CDB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9078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D741A-F786-5548-9EBD-86A2A7B0A3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0284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65920" y="866987"/>
            <a:ext cx="2763520" cy="780288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5360" y="866987"/>
            <a:ext cx="8073813" cy="780288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56EDB-A00C-A541-A783-1B1F87027E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5903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975360" y="866987"/>
            <a:ext cx="11054080" cy="1625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75360" y="2817707"/>
            <a:ext cx="5418667" cy="28177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610773" y="2817707"/>
            <a:ext cx="5418667" cy="28177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975360" y="5852160"/>
            <a:ext cx="5418667" cy="28177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10773" y="5852160"/>
            <a:ext cx="5418667" cy="28177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04B50-37E3-C44F-8A3C-E0EECB2AD8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7894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360" y="866987"/>
            <a:ext cx="11054080" cy="1625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5360" y="2817707"/>
            <a:ext cx="5418667" cy="58521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610773" y="2817707"/>
            <a:ext cx="5418667" cy="28177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610773" y="5852160"/>
            <a:ext cx="5418667" cy="28177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77593-07CE-C543-8177-94D0EF1237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126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6718299" y="638919"/>
            <a:ext cx="5325770" cy="82169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952500" y="47625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231900" indent="-342900">
              <a:spcBef>
                <a:spcPts val="3200"/>
              </a:spcBef>
              <a:defRPr sz="2800"/>
            </a:lvl3pPr>
            <a:lvl4pPr marL="1676400" indent="-342900">
              <a:spcBef>
                <a:spcPts val="3200"/>
              </a:spcBef>
              <a:defRPr sz="2800"/>
            </a:lvl4pPr>
            <a:lvl5pPr marL="2120900" indent="-342900">
              <a:spcBef>
                <a:spcPts val="32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6731000" y="49657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6731000" y="6350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9525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5.xml"/><Relationship Id="rId14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11798" y="925830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xmlns:p14="http://schemas.microsoft.com/office/powerpoint/2010/main"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187" y="63218"/>
            <a:ext cx="12900942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130046" tIns="65023" rIns="130046" bIns="6502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5360" y="2817707"/>
            <a:ext cx="11054080" cy="5852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130046" tIns="65023" rIns="130046" bIns="650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75360" y="8886613"/>
            <a:ext cx="2709333" cy="65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0046" tIns="65023" rIns="130046" bIns="65023" numCol="1" anchor="t" anchorCtr="0" compatLnSpc="1">
            <a:prstTxWarp prst="textNoShape">
              <a:avLst/>
            </a:prstTxWarp>
          </a:bodyPr>
          <a:lstStyle>
            <a:lvl1pPr algn="l">
              <a:defRPr sz="2000">
                <a:solidFill>
                  <a:srgbClr val="000000"/>
                </a:solidFill>
                <a:latin typeface="Times New Roman" pitchFamily="-111" charset="0"/>
                <a:ea typeface="+mn-ea"/>
                <a:cs typeface="+mn-cs"/>
              </a:defRPr>
            </a:lvl1pPr>
          </a:lstStyle>
          <a:p>
            <a:pPr defTabSz="1300460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43307" y="8886613"/>
            <a:ext cx="4118187" cy="65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0046" tIns="65023" rIns="130046" bIns="65023" numCol="1" anchor="t" anchorCtr="0" compatLnSpc="1">
            <a:prstTxWarp prst="textNoShape">
              <a:avLst/>
            </a:prstTxWarp>
          </a:bodyPr>
          <a:lstStyle>
            <a:lvl1pPr algn="ctr">
              <a:defRPr sz="2000">
                <a:solidFill>
                  <a:srgbClr val="000000"/>
                </a:solidFill>
                <a:latin typeface="Times New Roman" pitchFamily="-111" charset="0"/>
                <a:ea typeface="+mn-ea"/>
                <a:cs typeface="+mn-cs"/>
              </a:defRPr>
            </a:lvl1pPr>
          </a:lstStyle>
          <a:p>
            <a:pPr defTabSz="1300460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20107" y="8886613"/>
            <a:ext cx="2709333" cy="65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0046" tIns="65023" rIns="130046" bIns="65023" numCol="1" anchor="t" anchorCtr="0" compatLnSpc="1">
            <a:prstTxWarp prst="textNoShape">
              <a:avLst/>
            </a:prstTxWarp>
          </a:bodyPr>
          <a:lstStyle>
            <a:lvl1pPr algn="r">
              <a:defRPr sz="20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 defTabSz="1300460" eaLnBrk="0" fontAlgn="base">
              <a:spcBef>
                <a:spcPct val="0"/>
              </a:spcBef>
              <a:spcAft>
                <a:spcPct val="0"/>
              </a:spcAft>
              <a:defRPr/>
            </a:pPr>
            <a:fld id="{C7FCEC4A-0619-534F-AB0C-4C4D1986DF16}" type="slidenum">
              <a:rPr lang="en-US" kern="1200" smtClean="0">
                <a:ea typeface="ＭＳ Ｐゴシック" charset="0"/>
                <a:cs typeface="ＭＳ Ｐゴシック" charset="0"/>
              </a:rPr>
              <a:pPr defTabSz="130046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kern="120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728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300">
          <a:solidFill>
            <a:schemeClr val="bg1"/>
          </a:solidFill>
          <a:latin typeface="Arial"/>
          <a:ea typeface="ＭＳ Ｐゴシック" pitchFamily="-108" charset="-128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3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3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3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3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5pPr>
      <a:lvl6pPr marL="650230" algn="ctr" rtl="0" eaLnBrk="0" fontAlgn="base" hangingPunct="0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Times New Roman" pitchFamily="-112" charset="0"/>
        </a:defRPr>
      </a:lvl6pPr>
      <a:lvl7pPr marL="1300460" algn="ctr" rtl="0" eaLnBrk="0" fontAlgn="base" hangingPunct="0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Times New Roman" pitchFamily="-112" charset="0"/>
        </a:defRPr>
      </a:lvl7pPr>
      <a:lvl8pPr marL="1950690" algn="ctr" rtl="0" eaLnBrk="0" fontAlgn="base" hangingPunct="0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Times New Roman" pitchFamily="-112" charset="0"/>
        </a:defRPr>
      </a:lvl8pPr>
      <a:lvl9pPr marL="2600919" algn="ctr" rtl="0" eaLnBrk="0" fontAlgn="base" hangingPunct="0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Times New Roman" pitchFamily="-112" charset="0"/>
        </a:defRPr>
      </a:lvl9pPr>
    </p:titleStyle>
    <p:bodyStyle>
      <a:lvl1pPr marL="487672" indent="-487672" algn="l" rtl="0" eaLnBrk="0" fontAlgn="base" hangingPunct="0">
        <a:spcBef>
          <a:spcPct val="20000"/>
        </a:spcBef>
        <a:spcAft>
          <a:spcPct val="0"/>
        </a:spcAft>
        <a:buChar char="•"/>
        <a:defRPr sz="4600">
          <a:solidFill>
            <a:schemeClr val="bg1"/>
          </a:solidFill>
          <a:latin typeface="Arial"/>
          <a:ea typeface="ＭＳ Ｐゴシック" pitchFamily="-108" charset="-128"/>
          <a:cs typeface="Arial"/>
        </a:defRPr>
      </a:lvl1pPr>
      <a:lvl2pPr marL="1056623" indent="-406394" algn="l" rtl="0" eaLnBrk="0" fontAlgn="base" hangingPunct="0">
        <a:spcBef>
          <a:spcPct val="20000"/>
        </a:spcBef>
        <a:spcAft>
          <a:spcPct val="0"/>
        </a:spcAft>
        <a:buChar char="–"/>
        <a:defRPr sz="4000">
          <a:solidFill>
            <a:schemeClr val="bg1"/>
          </a:solidFill>
          <a:latin typeface="Arial"/>
          <a:ea typeface="ＭＳ Ｐゴシック" pitchFamily="-112" charset="-128"/>
          <a:cs typeface="Arial"/>
        </a:defRPr>
      </a:lvl2pPr>
      <a:lvl3pPr marL="1625575" indent="-325115" algn="l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chemeClr val="bg1"/>
          </a:solidFill>
          <a:latin typeface="Arial"/>
          <a:ea typeface="ＭＳ Ｐゴシック" charset="0"/>
          <a:cs typeface="Arial"/>
        </a:defRPr>
      </a:lvl3pPr>
      <a:lvl4pPr marL="2275804" indent="-325115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Arial"/>
          <a:ea typeface="Geneva" charset="-128"/>
          <a:cs typeface="Arial"/>
        </a:defRPr>
      </a:lvl4pPr>
      <a:lvl5pPr marL="2926034" indent="-325115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bg1"/>
          </a:solidFill>
          <a:latin typeface="Arial"/>
          <a:ea typeface="ＭＳ Ｐゴシック" charset="-128"/>
          <a:cs typeface="Arial"/>
        </a:defRPr>
      </a:lvl5pPr>
      <a:lvl6pPr marL="3576264" indent="-325115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ea typeface="ＭＳ Ｐゴシック" pitchFamily="-112" charset="-128"/>
        </a:defRPr>
      </a:lvl6pPr>
      <a:lvl7pPr marL="4226494" indent="-325115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ea typeface="ＭＳ Ｐゴシック" pitchFamily="-112" charset="-128"/>
        </a:defRPr>
      </a:lvl7pPr>
      <a:lvl8pPr marL="4876724" indent="-325115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ea typeface="ＭＳ Ｐゴシック" pitchFamily="-112" charset="-128"/>
        </a:defRPr>
      </a:lvl8pPr>
      <a:lvl9pPr marL="5526954" indent="-325115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Giving &amp; Receiving</a:t>
            </a:r>
          </a:p>
        </p:txBody>
      </p:sp>
      <p:sp>
        <p:nvSpPr>
          <p:cNvPr id="120" name="Shape 120"/>
          <p:cNvSpPr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>
            <a:lvl1pPr defTabSz="566674">
              <a:defRPr sz="6693"/>
            </a:lvl1pPr>
          </a:lstStyle>
          <a:p>
            <a:r>
              <a:rPr dirty="0"/>
              <a:t>Matthew 7:6–12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0" y="8754533"/>
            <a:ext cx="13004800" cy="999067"/>
          </a:xfrm>
          <a:prstGeom prst="rect">
            <a:avLst/>
          </a:prstGeom>
          <a:solidFill>
            <a:srgbClr val="050A0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Geneva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3pPr>
            <a:lvl4pPr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4pPr>
            <a:lvl5pPr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9pPr>
          </a:lstStyle>
          <a:p>
            <a:pPr algn="ctr" defTabSz="914400" eaLnBrk="0" hangingPunct="0">
              <a:defRPr/>
            </a:pPr>
            <a:r>
              <a:rPr lang="en-US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Uploaded by Dr</a:t>
            </a:r>
            <a:r>
              <a:rPr lang="en-US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. Rick Griffith, Crossroads International Church Singapore</a:t>
            </a:r>
          </a:p>
          <a:p>
            <a:pPr algn="ctr" defTabSz="914400" eaLnBrk="0" hangingPunct="0">
              <a:defRPr/>
            </a:pPr>
            <a:r>
              <a:rPr lang="en-US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www.BibleStudyDownloads.org</a:t>
            </a:r>
          </a:p>
        </p:txBody>
      </p:sp>
      <p:sp>
        <p:nvSpPr>
          <p:cNvPr id="5" name="Shape 120"/>
          <p:cNvSpPr txBox="1">
            <a:spLocks/>
          </p:cNvSpPr>
          <p:nvPr/>
        </p:nvSpPr>
        <p:spPr>
          <a:xfrm>
            <a:off x="1270000" y="6510861"/>
            <a:ext cx="10464800" cy="1130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t">
            <a:normAutofit/>
          </a:bodyPr>
          <a:lstStyle>
            <a:lvl1pPr marL="0" marR="0" indent="0" algn="ctr" defTabSz="566674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69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2667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3111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3556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4000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r>
              <a:rPr lang="en-US" sz="4400" b="1" i="1" dirty="0" smtClean="0"/>
              <a:t>Andrew Spurgeon</a:t>
            </a:r>
            <a:endParaRPr lang="en-US" sz="4400" b="1" i="1" dirty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6100"/>
            </a:lvl1pPr>
          </a:lstStyle>
          <a:p>
            <a:r>
              <a:t>Proper Receiving (Matt 7:7–11)</a:t>
            </a:r>
          </a:p>
        </p:txBody>
      </p:sp>
      <p:sp>
        <p:nvSpPr>
          <p:cNvPr id="153" name="Shape 15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Knock . . . it will be open to you (7:7b) </a:t>
            </a:r>
          </a:p>
          <a:p>
            <a:r>
              <a:t>Everyone who knocks [on a door] it will be open to him/her (7:8a)</a:t>
            </a:r>
          </a:p>
          <a:p>
            <a:pPr lvl="2"/>
            <a:r>
              <a:t>Grammar: back to passive voice; gnomic </a:t>
            </a:r>
          </a:p>
          <a:p>
            <a:pPr lvl="2"/>
            <a:r>
              <a:t>Matthew 7:13–14; [Next week’s lesson]</a:t>
            </a:r>
          </a:p>
        </p:txBody>
      </p:sp>
      <p:pic>
        <p:nvPicPr>
          <p:cNvPr id="154" name="j030960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645941" y="2090522"/>
            <a:ext cx="1762704" cy="247107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" grpId="1" build="p" bldLvl="5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6100"/>
            </a:lvl1pPr>
          </a:lstStyle>
          <a:p>
            <a:r>
              <a:t>Proper Receiving (Matt 7:7–11)</a:t>
            </a:r>
          </a:p>
        </p:txBody>
      </p:sp>
      <p:sp>
        <p:nvSpPr>
          <p:cNvPr id="157" name="Shape 1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73379" indent="-373379" defTabSz="490727">
              <a:spcBef>
                <a:spcPts val="3500"/>
              </a:spcBef>
              <a:defRPr sz="3191"/>
            </a:pPr>
            <a:r>
              <a:t>Ask . . . </a:t>
            </a:r>
            <a:r>
              <a:rPr u="sng"/>
              <a:t>it will be given</a:t>
            </a:r>
            <a:r>
              <a:t> to you (7:7a) </a:t>
            </a:r>
          </a:p>
          <a:p>
            <a:pPr marL="373379" indent="-373379" defTabSz="490727">
              <a:spcBef>
                <a:spcPts val="3500"/>
              </a:spcBef>
              <a:defRPr sz="3191"/>
            </a:pPr>
            <a:r>
              <a:t>Everyone who asks </a:t>
            </a:r>
            <a:r>
              <a:rPr u="sng"/>
              <a:t>receives</a:t>
            </a:r>
            <a:r>
              <a:t> it (7:8a)</a:t>
            </a:r>
          </a:p>
          <a:p>
            <a:pPr marL="1120139" lvl="2" indent="-373379" defTabSz="490727">
              <a:spcBef>
                <a:spcPts val="3500"/>
              </a:spcBef>
              <a:defRPr sz="3191"/>
            </a:pPr>
            <a:r>
              <a:t>Matthew 7:9–11</a:t>
            </a:r>
          </a:p>
          <a:p>
            <a:pPr marL="1493519" lvl="3" indent="-373379" defTabSz="490727">
              <a:spcBef>
                <a:spcPts val="3500"/>
              </a:spcBef>
              <a:defRPr sz="3191"/>
            </a:pPr>
            <a:r>
              <a:t>If a son asks for a bread, will a father give a stone?</a:t>
            </a:r>
          </a:p>
          <a:p>
            <a:pPr marL="1493519" lvl="3" indent="-373379" defTabSz="490727">
              <a:spcBef>
                <a:spcPts val="3500"/>
              </a:spcBef>
              <a:defRPr sz="3191"/>
            </a:pPr>
            <a:r>
              <a:t>If a son asks for a fish, will the father give a snake?</a:t>
            </a:r>
          </a:p>
          <a:p>
            <a:pPr marL="1493519" lvl="3" indent="-373379" defTabSz="490727">
              <a:spcBef>
                <a:spcPts val="3500"/>
              </a:spcBef>
              <a:defRPr sz="3191"/>
            </a:pPr>
            <a:r>
              <a:t>If you—in your mere humanness, prone to evil—know to give to your children </a:t>
            </a:r>
            <a:r>
              <a:rPr u="sng"/>
              <a:t>good</a:t>
            </a:r>
            <a:r>
              <a:t> gifts, will not the heavenly Father give you </a:t>
            </a:r>
            <a:r>
              <a:rPr u="sng"/>
              <a:t>good</a:t>
            </a:r>
            <a:r>
              <a:t> gifts? (Luke 11:13)</a:t>
            </a:r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78358">
              <a:defRPr sz="7919"/>
            </a:lvl1pPr>
          </a:lstStyle>
          <a:p>
            <a:r>
              <a:t>Proper Giving/Receiving</a:t>
            </a:r>
          </a:p>
        </p:txBody>
      </p:sp>
      <p:sp>
        <p:nvSpPr>
          <p:cNvPr id="160" name="Shape 16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35609" indent="-435609" defTabSz="572516">
              <a:spcBef>
                <a:spcPts val="4100"/>
              </a:spcBef>
              <a:defRPr sz="3724"/>
            </a:pPr>
            <a:r>
              <a:t>Proper giving = giving to the person who values</a:t>
            </a:r>
          </a:p>
          <a:p>
            <a:pPr marL="435609" indent="-435609" defTabSz="572516">
              <a:spcBef>
                <a:spcPts val="4100"/>
              </a:spcBef>
              <a:defRPr sz="3724"/>
            </a:pPr>
            <a:r>
              <a:t>Proper receiving = asking, seeking, and knocking for the </a:t>
            </a:r>
            <a:r>
              <a:rPr u="sng"/>
              <a:t>good</a:t>
            </a:r>
            <a:r>
              <a:t> gifts, knowing the character of our heavenly Father</a:t>
            </a:r>
          </a:p>
          <a:p>
            <a:pPr marL="1306830" lvl="2" indent="-435609" defTabSz="572516">
              <a:spcBef>
                <a:spcPts val="4100"/>
              </a:spcBef>
              <a:defRPr sz="3724"/>
            </a:pPr>
            <a:r>
              <a:t>David (2 Sam 12:15–25)</a:t>
            </a:r>
          </a:p>
          <a:p>
            <a:pPr marL="1306830" lvl="2" indent="-435609" defTabSz="572516">
              <a:spcBef>
                <a:spcPts val="4100"/>
              </a:spcBef>
              <a:defRPr sz="3724"/>
            </a:pPr>
            <a:r>
              <a:t>The Lord Jesus (Matt 26:36–44)</a:t>
            </a:r>
          </a:p>
          <a:p>
            <a:pPr marL="1306830" lvl="2" indent="-435609" defTabSz="572516">
              <a:spcBef>
                <a:spcPts val="4100"/>
              </a:spcBef>
              <a:defRPr sz="3724"/>
            </a:pPr>
            <a:r>
              <a:t>James 4:2–3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" grpId="1" build="p" bldLvl="5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Matthew 7:6–12</a:t>
            </a:r>
          </a:p>
        </p:txBody>
      </p:sp>
      <p:sp>
        <p:nvSpPr>
          <p:cNvPr id="163" name="Shape 163"/>
          <p:cNvSpPr>
            <a:spLocks noGrp="1"/>
          </p:cNvSpPr>
          <p:nvPr>
            <p:ph type="body" sz="half" idx="1"/>
          </p:nvPr>
        </p:nvSpPr>
        <p:spPr>
          <a:xfrm>
            <a:off x="952500" y="2590800"/>
            <a:ext cx="7454206" cy="6286500"/>
          </a:xfrm>
          <a:prstGeom prst="rect">
            <a:avLst/>
          </a:prstGeom>
        </p:spPr>
        <p:txBody>
          <a:bodyPr/>
          <a:lstStyle/>
          <a:p>
            <a:pPr marL="342899" indent="-342899">
              <a:defRPr sz="4000"/>
            </a:pPr>
            <a:r>
              <a:t>Proper giving (Matt 7:6)</a:t>
            </a:r>
          </a:p>
          <a:p>
            <a:pPr marL="342899" indent="-342899">
              <a:defRPr sz="4000"/>
            </a:pPr>
            <a:r>
              <a:t>Proper receiving (Matt 7:7–11)</a:t>
            </a:r>
          </a:p>
          <a:p>
            <a:pPr marL="342899" indent="-342899">
              <a:defRPr sz="4000"/>
            </a:pPr>
            <a:r>
              <a:t>Proper giving (Matt 7:12)</a:t>
            </a:r>
          </a:p>
        </p:txBody>
      </p:sp>
      <p:pic>
        <p:nvPicPr>
          <p:cNvPr id="164" name="AA04975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85896" y="4138168"/>
            <a:ext cx="4375322" cy="31917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60831">
              <a:defRPr sz="7679"/>
            </a:lvl1pPr>
          </a:lstStyle>
          <a:p>
            <a:r>
              <a:t>Proper Giving (Matt 7:12)</a:t>
            </a:r>
          </a:p>
        </p:txBody>
      </p:sp>
      <p:sp>
        <p:nvSpPr>
          <p:cNvPr id="167" name="Shape 16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26719" indent="-426719" defTabSz="560831">
              <a:spcBef>
                <a:spcPts val="4000"/>
              </a:spcBef>
              <a:defRPr sz="3648"/>
            </a:pPr>
            <a:r>
              <a:t>“Therefore, in everything you expect others to do for you, you likewise do for them” (7:12a)</a:t>
            </a:r>
          </a:p>
          <a:p>
            <a:pPr marL="1280159" lvl="2" indent="-426719" defTabSz="560831">
              <a:spcBef>
                <a:spcPts val="4000"/>
              </a:spcBef>
              <a:defRPr sz="3648"/>
            </a:pPr>
            <a:r>
              <a:t>action = if you expect others to respect you, you respect them first</a:t>
            </a:r>
          </a:p>
          <a:p>
            <a:pPr marL="1280159" lvl="2" indent="-426719" defTabSz="560831">
              <a:spcBef>
                <a:spcPts val="4000"/>
              </a:spcBef>
              <a:defRPr sz="3648"/>
            </a:pPr>
            <a:r>
              <a:t>gifts = if you wish to receive a million $, give a million first (i.e., be generous before you expect others to be generous)</a:t>
            </a:r>
          </a:p>
          <a:p>
            <a:pPr marL="426719" indent="-426719" defTabSz="560831">
              <a:spcBef>
                <a:spcPts val="4000"/>
              </a:spcBef>
              <a:defRPr sz="3648"/>
            </a:pPr>
            <a:r>
              <a:t>“This is what the law and the prophets say” (7:12b)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" grpId="1" build="p" bldLvl="5" animBg="1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78358">
              <a:defRPr sz="7919"/>
            </a:lvl1pPr>
          </a:lstStyle>
          <a:p>
            <a:r>
              <a:t>Proper Giving/Receiving</a:t>
            </a:r>
          </a:p>
        </p:txBody>
      </p:sp>
      <p:sp>
        <p:nvSpPr>
          <p:cNvPr id="170" name="Shape 17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Proper giving = giving to the person who values</a:t>
            </a:r>
          </a:p>
          <a:p>
            <a:r>
              <a:t>Proper receiving = asking, seeking, and knocking for the </a:t>
            </a:r>
            <a:r>
              <a:rPr u="sng"/>
              <a:t>good</a:t>
            </a:r>
            <a:r>
              <a:t> gifts, knowing the character of our heavenly Father</a:t>
            </a:r>
          </a:p>
          <a:p>
            <a:r>
              <a:t>Proper giving = giving what you wish to receive</a:t>
            </a:r>
          </a:p>
          <a:p>
            <a:pPr lvl="2"/>
            <a:r>
              <a:t>2 Cor 8:9; Phil 2:</a:t>
            </a:r>
            <a:r>
              <a:rPr sz="3700"/>
              <a:t>5–11; 2 Cor 9</a:t>
            </a:r>
            <a:r>
              <a:t>:6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" grpId="1" build="p" bldLvl="5" animBg="1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78358">
              <a:defRPr sz="7919"/>
            </a:lvl1pPr>
          </a:lstStyle>
          <a:p>
            <a:r>
              <a:t>Proper Giving/Receiving</a:t>
            </a:r>
          </a:p>
        </p:txBody>
      </p:sp>
      <p:sp>
        <p:nvSpPr>
          <p:cNvPr id="173" name="Shape 17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Proper giving = giving to the person who values</a:t>
            </a:r>
          </a:p>
          <a:p>
            <a:r>
              <a:t>Proper receiving = asking, seeking, and knocking for the </a:t>
            </a:r>
            <a:r>
              <a:rPr u="sng"/>
              <a:t>good</a:t>
            </a:r>
            <a:r>
              <a:t> gifts, knowing the character of our heavenly Father</a:t>
            </a:r>
          </a:p>
          <a:p>
            <a:r>
              <a:t>Proper giving = giving what you wish to receive</a:t>
            </a:r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874023"/>
      </p:ext>
    </p:extLst>
  </p:cSld>
  <p:clrMapOvr>
    <a:masterClrMapping/>
  </p:clrMapOvr>
  <p:transition xmlns:p14="http://schemas.microsoft.com/office/powerpoint/2010/main"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8778240"/>
            <a:ext cx="13004800" cy="97536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NT Sermons link </a:t>
            </a:r>
            <a:r>
              <a:rPr lang="en-US" sz="40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at </a:t>
            </a:r>
            <a:r>
              <a:rPr lang="en-US" sz="4000" b="1" dirty="0" err="1">
                <a:solidFill>
                  <a:srgbClr val="FFFFFF"/>
                </a:solidFill>
                <a:latin typeface="Arial" charset="0"/>
                <a:ea typeface="ＭＳ Ｐゴシック" charset="0"/>
              </a:rPr>
              <a:t>biblestudydownloads.org</a:t>
            </a:r>
            <a:endParaRPr lang="en-US" sz="160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13004800" cy="975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130039" tIns="65020" rIns="130039" bIns="65020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defTabSz="650197" eaLnBrk="1" hangingPunct="1"/>
            <a:r>
              <a:rPr lang="en-US" sz="4600" b="1" kern="1200" dirty="0">
                <a:solidFill>
                  <a:srgbClr val="FFFFFF"/>
                </a:solidFill>
                <a:latin typeface="Arial" charset="0"/>
                <a:cs typeface="Arial" charset="0"/>
              </a:rPr>
              <a:t>Get this presentation and script for free!</a:t>
            </a:r>
            <a:endParaRPr lang="en-US" sz="1600" b="1" kern="1200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1"/>
          <a:stretch/>
        </p:blipFill>
        <p:spPr>
          <a:xfrm>
            <a:off x="-62822" y="905929"/>
            <a:ext cx="13130449" cy="8035620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39" y="3160661"/>
            <a:ext cx="8751235" cy="495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88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Matthew 7:6–12</a:t>
            </a:r>
          </a:p>
        </p:txBody>
      </p:sp>
      <p:sp>
        <p:nvSpPr>
          <p:cNvPr id="123" name="Shape 123"/>
          <p:cNvSpPr>
            <a:spLocks noGrp="1"/>
          </p:cNvSpPr>
          <p:nvPr>
            <p:ph type="body" sz="half" idx="1"/>
          </p:nvPr>
        </p:nvSpPr>
        <p:spPr>
          <a:xfrm>
            <a:off x="952500" y="2590800"/>
            <a:ext cx="7454206" cy="6286500"/>
          </a:xfrm>
          <a:prstGeom prst="rect">
            <a:avLst/>
          </a:prstGeom>
        </p:spPr>
        <p:txBody>
          <a:bodyPr/>
          <a:lstStyle/>
          <a:p>
            <a:pPr marL="342899" indent="-342899">
              <a:defRPr sz="4000"/>
            </a:pPr>
            <a:r>
              <a:t>Proper giving (Matt 7:6)</a:t>
            </a:r>
          </a:p>
          <a:p>
            <a:pPr marL="342899" indent="-342899">
              <a:defRPr sz="4000"/>
            </a:pPr>
            <a:r>
              <a:t>Proper receiving (Matt 7:7–11)</a:t>
            </a:r>
          </a:p>
          <a:p>
            <a:pPr marL="342899" indent="-342899">
              <a:defRPr sz="4000"/>
            </a:pPr>
            <a:r>
              <a:t>Proper giving (Matt 7:12)</a:t>
            </a:r>
          </a:p>
        </p:txBody>
      </p:sp>
      <p:pic>
        <p:nvPicPr>
          <p:cNvPr id="124" name="AA04975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85896" y="4138168"/>
            <a:ext cx="4375322" cy="31917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1" build="p" bldLvl="5" animBg="1" advAuto="0"/>
      <p:bldP spid="124" grpId="2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Proper Giving (Matt 7:6) </a:t>
            </a:r>
          </a:p>
        </p:txBody>
      </p:sp>
      <p:sp>
        <p:nvSpPr>
          <p:cNvPr id="127" name="Shape 12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31165" indent="-431165" defTabSz="566674">
              <a:spcBef>
                <a:spcPts val="4000"/>
              </a:spcBef>
              <a:defRPr sz="3686"/>
            </a:pPr>
            <a:r>
              <a:t>“Do not toss </a:t>
            </a:r>
            <a:r>
              <a:rPr i="1"/>
              <a:t>the</a:t>
            </a:r>
            <a:r>
              <a:t> </a:t>
            </a:r>
            <a:r>
              <a:rPr u="sng"/>
              <a:t>holy</a:t>
            </a:r>
            <a:r>
              <a:t> things to the dogs” (7:6a)</a:t>
            </a:r>
          </a:p>
          <a:p>
            <a:pPr marL="431165" indent="-431165" defTabSz="566674">
              <a:spcBef>
                <a:spcPts val="4000"/>
              </a:spcBef>
              <a:defRPr sz="3686"/>
            </a:pPr>
            <a:r>
              <a:t>Exodus 22:31 said, “Be holy people, i.e., don’t eat animals torn in the field by wild-beasts; instead, toss that meat to the dogs.” </a:t>
            </a:r>
          </a:p>
          <a:p>
            <a:pPr marL="431165" indent="-431165" defTabSz="566674">
              <a:spcBef>
                <a:spcPts val="4000"/>
              </a:spcBef>
              <a:defRPr sz="3686"/>
            </a:pPr>
            <a:r>
              <a:t>Properly killed animal were sacred meat (kosher); animals accidentally killed were unholy meat—fit only for the dogs.</a:t>
            </a:r>
          </a:p>
          <a:p>
            <a:pPr marL="431165" indent="-431165" defTabSz="566674">
              <a:spcBef>
                <a:spcPts val="4000"/>
              </a:spcBef>
              <a:defRPr sz="3686"/>
            </a:pPr>
            <a:r>
              <a:t>I.e., Kosher meat is not for the dogs!</a:t>
            </a:r>
          </a:p>
        </p:txBody>
      </p:sp>
      <p:pic>
        <p:nvPicPr>
          <p:cNvPr id="128" name="AA02744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51115" y="7006094"/>
            <a:ext cx="2232800" cy="272513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1" build="p" bldLvl="5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Proper Giving (Matt 7:6) </a:t>
            </a:r>
          </a:p>
        </p:txBody>
      </p:sp>
      <p:sp>
        <p:nvSpPr>
          <p:cNvPr id="131" name="Shape 13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417830" indent="-417830" defTabSz="549148">
              <a:spcBef>
                <a:spcPts val="3900"/>
              </a:spcBef>
              <a:defRPr sz="3572"/>
            </a:pPr>
            <a:r>
              <a:t>“Do not throw </a:t>
            </a:r>
            <a:r>
              <a:rPr i="1"/>
              <a:t>your</a:t>
            </a:r>
            <a:r>
              <a:t> </a:t>
            </a:r>
            <a:r>
              <a:rPr u="sng"/>
              <a:t>pearls</a:t>
            </a:r>
            <a:r>
              <a:t> before the pigs” (7:6b)</a:t>
            </a:r>
          </a:p>
          <a:p>
            <a:pPr marL="417830" indent="-417830" defTabSz="549148">
              <a:spcBef>
                <a:spcPts val="3900"/>
              </a:spcBef>
              <a:defRPr sz="3572"/>
            </a:pPr>
            <a:r>
              <a:t>Deuteronomy 14:7 said, “The pig is unclean although it has a split hoof; it does not chew the cud. You are not to eat their meat or touch their carcasses.”</a:t>
            </a:r>
          </a:p>
          <a:p>
            <a:pPr marL="417830" indent="-417830" defTabSz="549148">
              <a:spcBef>
                <a:spcPts val="3900"/>
              </a:spcBef>
              <a:defRPr sz="3572"/>
            </a:pPr>
            <a:r>
              <a:t>Proverb 11:22 said, “Like a gold ring in a pig’s snout is a beautiful woman who shows no discretion.”</a:t>
            </a:r>
          </a:p>
          <a:p>
            <a:pPr marL="417830" indent="-417830" defTabSz="549148">
              <a:spcBef>
                <a:spcPts val="3900"/>
              </a:spcBef>
              <a:defRPr sz="3572"/>
            </a:pPr>
            <a:r>
              <a:t>I.e., Valuable things are not for unclean pigs. </a:t>
            </a:r>
          </a:p>
        </p:txBody>
      </p:sp>
      <p:pic>
        <p:nvPicPr>
          <p:cNvPr id="132" name="AA04968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938519" y="3448595"/>
            <a:ext cx="2040931" cy="2159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1" build="p" bldLvl="5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Proper Giving (Matt 7:6) </a:t>
            </a:r>
          </a:p>
        </p:txBody>
      </p:sp>
      <p:sp>
        <p:nvSpPr>
          <p:cNvPr id="135" name="Shape 13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“Because, they stomp on them [kosher; pearls], turn around, and attack you!” (7:6c)</a:t>
            </a:r>
          </a:p>
          <a:p>
            <a:r>
              <a:t>The dogs don’t understand the importance of kosher meat; the pigs don’t understand the importance of pearls. </a:t>
            </a:r>
          </a:p>
          <a:p>
            <a:r>
              <a:t>Instead, their instinct is wasting and attacking.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1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Proper Giving (Matt 7:6) </a:t>
            </a:r>
          </a:p>
        </p:txBody>
      </p:sp>
      <p:sp>
        <p:nvSpPr>
          <p:cNvPr id="138" name="Shape 13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Proper giving = giving to the person who values</a:t>
            </a:r>
          </a:p>
          <a:p>
            <a:pPr lvl="2"/>
            <a:r>
              <a:t>Canaanite woman (Matt 15:21–28)</a:t>
            </a:r>
          </a:p>
          <a:p>
            <a:pPr lvl="2"/>
            <a:r>
              <a:t>Multiplying servant (Matt 25:14–30)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1" build="p" bldLvl="5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Matthew 7:6–12</a:t>
            </a:r>
          </a:p>
        </p:txBody>
      </p:sp>
      <p:sp>
        <p:nvSpPr>
          <p:cNvPr id="141" name="Shape 141"/>
          <p:cNvSpPr>
            <a:spLocks noGrp="1"/>
          </p:cNvSpPr>
          <p:nvPr>
            <p:ph type="body" sz="half" idx="1"/>
          </p:nvPr>
        </p:nvSpPr>
        <p:spPr>
          <a:xfrm>
            <a:off x="952500" y="2590800"/>
            <a:ext cx="7454206" cy="6286500"/>
          </a:xfrm>
          <a:prstGeom prst="rect">
            <a:avLst/>
          </a:prstGeom>
        </p:spPr>
        <p:txBody>
          <a:bodyPr/>
          <a:lstStyle/>
          <a:p>
            <a:pPr marL="342899" indent="-342899">
              <a:defRPr sz="4000"/>
            </a:pPr>
            <a:r>
              <a:t>Proper giving (Matt 7:6)</a:t>
            </a:r>
          </a:p>
          <a:p>
            <a:pPr marL="342899" indent="-342899">
              <a:defRPr sz="4000"/>
            </a:pPr>
            <a:r>
              <a:t>Proper receiving (Matt 7:7–11)</a:t>
            </a:r>
          </a:p>
          <a:p>
            <a:pPr marL="342899" indent="-342899">
              <a:defRPr sz="4000"/>
            </a:pPr>
            <a:r>
              <a:t>Proper giving (Matt 7:12)</a:t>
            </a:r>
          </a:p>
        </p:txBody>
      </p:sp>
      <p:pic>
        <p:nvPicPr>
          <p:cNvPr id="142" name="AA04975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85896" y="4138168"/>
            <a:ext cx="4375322" cy="31917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6100"/>
            </a:lvl1pPr>
          </a:lstStyle>
          <a:p>
            <a:r>
              <a:t>Proper Receiving (Matt 7:7–11)</a:t>
            </a:r>
          </a:p>
        </p:txBody>
      </p:sp>
      <p:sp>
        <p:nvSpPr>
          <p:cNvPr id="145" name="Shape 14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35609" indent="-435609" defTabSz="572516">
              <a:spcBef>
                <a:spcPts val="4100"/>
              </a:spcBef>
              <a:defRPr sz="3724"/>
            </a:pPr>
            <a:r>
              <a:t>Ask . . . </a:t>
            </a:r>
            <a:r>
              <a:rPr u="sng"/>
              <a:t>it will be given</a:t>
            </a:r>
            <a:r>
              <a:t> to you (7:7a) </a:t>
            </a:r>
          </a:p>
          <a:p>
            <a:pPr marL="435609" indent="-435609" defTabSz="572516">
              <a:spcBef>
                <a:spcPts val="4100"/>
              </a:spcBef>
              <a:defRPr sz="3724"/>
            </a:pPr>
            <a:r>
              <a:t>Everyone who asks </a:t>
            </a:r>
            <a:r>
              <a:rPr u="sng"/>
              <a:t>receives</a:t>
            </a:r>
            <a:r>
              <a:t> it (7:8a)</a:t>
            </a:r>
          </a:p>
          <a:p>
            <a:pPr marL="1306830" lvl="2" indent="-435609" defTabSz="572516">
              <a:spcBef>
                <a:spcPts val="4100"/>
              </a:spcBef>
              <a:defRPr sz="3724"/>
            </a:pPr>
            <a:r>
              <a:t>A little grammar: divine passive (ask . . . it will be given to you </a:t>
            </a:r>
            <a:r>
              <a:rPr>
                <a:solidFill>
                  <a:srgbClr val="FFFB00"/>
                </a:solidFill>
              </a:rPr>
              <a:t>by God</a:t>
            </a:r>
            <a:r>
              <a:t>); gnomic (milk is white; “receives” is the norm)</a:t>
            </a:r>
          </a:p>
          <a:p>
            <a:pPr marL="1306830" lvl="2" indent="-435609" defTabSz="572516">
              <a:spcBef>
                <a:spcPts val="4100"/>
              </a:spcBef>
              <a:defRPr sz="3724"/>
            </a:pPr>
            <a:r>
              <a:t>James 1:5; 4:2–3</a:t>
            </a:r>
          </a:p>
          <a:p>
            <a:pPr marL="1306830" lvl="2" indent="-435609" defTabSz="572516">
              <a:spcBef>
                <a:spcPts val="4100"/>
              </a:spcBef>
              <a:defRPr sz="3724"/>
            </a:pPr>
            <a:r>
              <a:t>Matthew 7:9–11</a:t>
            </a:r>
          </a:p>
        </p:txBody>
      </p:sp>
      <p:pic>
        <p:nvPicPr>
          <p:cNvPr id="146" name="AA00967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293136" y="2370633"/>
            <a:ext cx="3486289" cy="225383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1" build="p" bldLvl="5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6100"/>
            </a:lvl1pPr>
          </a:lstStyle>
          <a:p>
            <a:r>
              <a:t>Proper Receiving (Matt 7:7–11)</a:t>
            </a:r>
          </a:p>
        </p:txBody>
      </p:sp>
      <p:sp>
        <p:nvSpPr>
          <p:cNvPr id="149" name="Shape 14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Seek . . . you will find (7:7b) </a:t>
            </a:r>
          </a:p>
          <a:p>
            <a:r>
              <a:t>Everyone who seeks [something] finds it (7:8a)</a:t>
            </a:r>
          </a:p>
          <a:p>
            <a:pPr lvl="2"/>
            <a:r>
              <a:t>Grammar: it’s active voice; gnomic </a:t>
            </a:r>
          </a:p>
          <a:p>
            <a:pPr lvl="2"/>
            <a:r>
              <a:t>Matthew 13:45; 18:12; Luke 15:8</a:t>
            </a:r>
          </a:p>
        </p:txBody>
      </p:sp>
      <p:pic>
        <p:nvPicPr>
          <p:cNvPr id="150" name="AA00273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63135" y="6222939"/>
            <a:ext cx="4969687" cy="310605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" grpId="1" build="p" bldLvl="5" animBg="1" advAuto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49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stealth" w="lg" len="lg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stealth" w="lg" len="lg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pitchFamily="-112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993</Words>
  <Application>Microsoft Macintosh PowerPoint</Application>
  <PresentationFormat>Custom</PresentationFormat>
  <Paragraphs>81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Black</vt:lpstr>
      <vt:lpstr>49_Blank Presentation</vt:lpstr>
      <vt:lpstr>Giving &amp; Receiving</vt:lpstr>
      <vt:lpstr>Matthew 7:6–12</vt:lpstr>
      <vt:lpstr>Proper Giving (Matt 7:6) </vt:lpstr>
      <vt:lpstr>Proper Giving (Matt 7:6) </vt:lpstr>
      <vt:lpstr>Proper Giving (Matt 7:6) </vt:lpstr>
      <vt:lpstr>Proper Giving (Matt 7:6) </vt:lpstr>
      <vt:lpstr>Matthew 7:6–12</vt:lpstr>
      <vt:lpstr>Proper Receiving (Matt 7:7–11)</vt:lpstr>
      <vt:lpstr>Proper Receiving (Matt 7:7–11)</vt:lpstr>
      <vt:lpstr>Proper Receiving (Matt 7:7–11)</vt:lpstr>
      <vt:lpstr>Proper Receiving (Matt 7:7–11)</vt:lpstr>
      <vt:lpstr>Proper Giving/Receiving</vt:lpstr>
      <vt:lpstr>Matthew 7:6–12</vt:lpstr>
      <vt:lpstr>Proper Giving (Matt 7:12)</vt:lpstr>
      <vt:lpstr>Proper Giving/Receiving</vt:lpstr>
      <vt:lpstr>Proper Giving/Receiving</vt:lpstr>
      <vt:lpstr>PowerPoint Presentation</vt:lpstr>
      <vt:lpstr>NT Sermons link at biblestudydownloads.org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Giving &amp; Receiving</dc:title>
  <cp:lastModifiedBy>Rick Griffith</cp:lastModifiedBy>
  <cp:revision>1</cp:revision>
  <dcterms:modified xsi:type="dcterms:W3CDTF">2016-05-11T06:31:27Z</dcterms:modified>
</cp:coreProperties>
</file>